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embeddings/oleObject1.bin" ContentType="application/vnd.openxmlformats-officedocument.oleObject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59"/>
  </p:notesMasterIdLst>
  <p:handoutMasterIdLst>
    <p:handoutMasterId r:id="rId60"/>
  </p:handoutMasterIdLst>
  <p:sldIdLst>
    <p:sldId id="777" r:id="rId2"/>
    <p:sldId id="780" r:id="rId3"/>
    <p:sldId id="779" r:id="rId4"/>
    <p:sldId id="781" r:id="rId5"/>
    <p:sldId id="782" r:id="rId6"/>
    <p:sldId id="786" r:id="rId7"/>
    <p:sldId id="784" r:id="rId8"/>
    <p:sldId id="783" r:id="rId9"/>
    <p:sldId id="785" r:id="rId10"/>
    <p:sldId id="778" r:id="rId11"/>
    <p:sldId id="787" r:id="rId12"/>
    <p:sldId id="759" r:id="rId13"/>
    <p:sldId id="760" r:id="rId14"/>
    <p:sldId id="761" r:id="rId15"/>
    <p:sldId id="735" r:id="rId16"/>
    <p:sldId id="788" r:id="rId17"/>
    <p:sldId id="789" r:id="rId18"/>
    <p:sldId id="770" r:id="rId19"/>
    <p:sldId id="771" r:id="rId20"/>
    <p:sldId id="737" r:id="rId21"/>
    <p:sldId id="738" r:id="rId22"/>
    <p:sldId id="739" r:id="rId23"/>
    <p:sldId id="767" r:id="rId24"/>
    <p:sldId id="685" r:id="rId25"/>
    <p:sldId id="773" r:id="rId26"/>
    <p:sldId id="691" r:id="rId27"/>
    <p:sldId id="762" r:id="rId28"/>
    <p:sldId id="763" r:id="rId29"/>
    <p:sldId id="741" r:id="rId30"/>
    <p:sldId id="772" r:id="rId31"/>
    <p:sldId id="790" r:id="rId32"/>
    <p:sldId id="791" r:id="rId33"/>
    <p:sldId id="792" r:id="rId34"/>
    <p:sldId id="793" r:id="rId35"/>
    <p:sldId id="764" r:id="rId36"/>
    <p:sldId id="732" r:id="rId37"/>
    <p:sldId id="733" r:id="rId38"/>
    <p:sldId id="734" r:id="rId39"/>
    <p:sldId id="765" r:id="rId40"/>
    <p:sldId id="743" r:id="rId41"/>
    <p:sldId id="742" r:id="rId42"/>
    <p:sldId id="744" r:id="rId43"/>
    <p:sldId id="745" r:id="rId44"/>
    <p:sldId id="746" r:id="rId45"/>
    <p:sldId id="768" r:id="rId46"/>
    <p:sldId id="747" r:id="rId47"/>
    <p:sldId id="748" r:id="rId48"/>
    <p:sldId id="749" r:id="rId49"/>
    <p:sldId id="769" r:id="rId50"/>
    <p:sldId id="750" r:id="rId51"/>
    <p:sldId id="751" r:id="rId52"/>
    <p:sldId id="752" r:id="rId53"/>
    <p:sldId id="753" r:id="rId54"/>
    <p:sldId id="756" r:id="rId55"/>
    <p:sldId id="775" r:id="rId56"/>
    <p:sldId id="686" r:id="rId57"/>
    <p:sldId id="722" r:id="rId58"/>
  </p:sldIdLst>
  <p:sldSz cx="12192000" cy="6858000"/>
  <p:notesSz cx="7099300" cy="10234613"/>
  <p:custDataLst>
    <p:tags r:id="rId6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99CCFF"/>
    <a:srgbClr val="B5EDC2"/>
    <a:srgbClr val="FFCCFF"/>
    <a:srgbClr val="E8D1FF"/>
    <a:srgbClr val="ADF5B4"/>
    <a:srgbClr val="DEBDFF"/>
    <a:srgbClr val="CC99FF"/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 autoAdjust="0"/>
    <p:restoredTop sz="94618" autoAdjust="0"/>
  </p:normalViewPr>
  <p:slideViewPr>
    <p:cSldViewPr>
      <p:cViewPr>
        <p:scale>
          <a:sx n="100" d="100"/>
          <a:sy n="100" d="100"/>
        </p:scale>
        <p:origin x="-1504" y="-2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tags" Target="tags/tag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37</a:t>
            </a:fld>
            <a:endParaRPr lang="en-US" smtClean="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43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Apple, banana, carrot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46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Draw Jensen’s for utility curve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52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least 10, or otherwise just rather dead; or just 100, or otherwise rather dead; that’s yet something different than </a:t>
            </a:r>
            <a:r>
              <a:rPr lang="en-US" baseline="0" dirty="0" err="1" smtClean="0"/>
              <a:t>minimax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15</a:t>
            </a:fld>
            <a:endParaRPr lang="en-US" smtClean="0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18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22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29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30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36</a:t>
            </a:fld>
            <a:endParaRPr lang="en-US" smtClean="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If it’s terminal or we reached our depth limit, return utility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4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Mini-Contest</a:t>
            </a:r>
            <a:endParaRPr lang="en-US" dirty="0"/>
          </a:p>
        </p:txBody>
      </p:sp>
      <p:pic>
        <p:nvPicPr>
          <p:cNvPr id="4" name="Picture 3" descr="Screen Shot 2014-02-10 at 9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9908511" cy="53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3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Mini-Contest</a:t>
            </a:r>
            <a:endParaRPr lang="en-US" dirty="0"/>
          </a:p>
        </p:txBody>
      </p:sp>
      <p:pic>
        <p:nvPicPr>
          <p:cNvPr id="4" name="Picture 3" descr="Screen Shot 2014-02-10 at 9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9908511" cy="53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8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295400"/>
            <a:ext cx="8077200" cy="5334000"/>
          </a:xfrm>
        </p:spPr>
        <p:txBody>
          <a:bodyPr/>
          <a:lstStyle/>
          <a:p>
            <a:pPr lvl="6"/>
            <a:endParaRPr lang="en-US" sz="500" dirty="0" smtClean="0">
              <a:latin typeface="Calibri"/>
              <a:cs typeface="Calibri"/>
            </a:endParaRPr>
          </a:p>
          <a:p>
            <a:pPr lvl="4"/>
            <a:endParaRPr lang="en-US" sz="5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Homework 3: Games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Has been released,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due Monday 2/17 at 11:59pm</a:t>
            </a:r>
            <a:r>
              <a:rPr lang="en-US" sz="2000" dirty="0" smtClean="0">
                <a:latin typeface="Calibri"/>
                <a:cs typeface="Calibri"/>
              </a:rPr>
              <a:t>.</a:t>
            </a:r>
          </a:p>
          <a:p>
            <a:pPr lvl="1"/>
            <a:endParaRPr lang="en-US" sz="5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Project 2: Multi-Agent </a:t>
            </a:r>
            <a:r>
              <a:rPr lang="en-US" sz="2400" dirty="0" err="1" smtClean="0">
                <a:latin typeface="Calibri"/>
                <a:cs typeface="Calibri"/>
              </a:rPr>
              <a:t>Pacman</a:t>
            </a:r>
            <a:endParaRPr lang="en-US" sz="2400" dirty="0" smtClean="0">
              <a:latin typeface="Calibri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About to be released,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due Friday 2/21 at 5:00pm</a:t>
            </a:r>
            <a:r>
              <a:rPr lang="en-US" sz="2000" dirty="0" smtClean="0">
                <a:latin typeface="Calibri"/>
                <a:cs typeface="Calibri"/>
              </a:rPr>
              <a:t>.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Optional mini-contest, due Sunday 2/23 at 11:59pm.</a:t>
            </a:r>
          </a:p>
          <a:p>
            <a:pPr lvl="2"/>
            <a:endParaRPr lang="en-US" sz="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Exam conflicts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If you emailed us your conflict by last week Tuesday’s deadline, you should have heard back from us.  If somehow not, contact us again!</a:t>
            </a:r>
          </a:p>
          <a:p>
            <a:pPr lvl="1"/>
            <a:endParaRPr lang="en-US" sz="5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edX</a:t>
            </a:r>
            <a:r>
              <a:rPr lang="en-US" sz="2400" dirty="0" smtClean="0">
                <a:latin typeface="Calibri"/>
                <a:cs typeface="Calibri"/>
              </a:rPr>
              <a:t> and </a:t>
            </a:r>
            <a:r>
              <a:rPr lang="en-US" sz="2400" dirty="0" err="1" smtClean="0">
                <a:latin typeface="Calibri"/>
                <a:cs typeface="Calibri"/>
              </a:rPr>
              <a:t>Pandagrader</a:t>
            </a:r>
            <a:r>
              <a:rPr lang="en-US" sz="2400" dirty="0" smtClean="0">
                <a:latin typeface="Calibri"/>
                <a:cs typeface="Calibri"/>
              </a:rPr>
              <a:t> grade consolidation survey</a:t>
            </a:r>
            <a:endParaRPr lang="en-US" sz="2400" dirty="0">
              <a:latin typeface="Calibri"/>
              <a:cs typeface="Calibri"/>
            </a:endParaRPr>
          </a:p>
          <a:p>
            <a:pPr lvl="1"/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Due Tuesday 2/18.</a:t>
            </a:r>
            <a:endParaRPr lang="en-US" sz="2000" dirty="0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159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 smtClean="0"/>
              <a:t>Uncertainty and Utilities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 Outcomes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Idea: Uncertain outcomes controlled by chance, not an adversary!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Values should now reflect average-case (</a:t>
            </a:r>
            <a:r>
              <a:rPr lang="en-US" sz="2200" dirty="0" err="1" smtClean="0"/>
              <a:t>expectimax</a:t>
            </a:r>
            <a:r>
              <a:rPr lang="en-US" sz="2200" dirty="0" smtClean="0"/>
              <a:t>) outcomes, not worst-case (</a:t>
            </a:r>
            <a:r>
              <a:rPr lang="en-US" sz="2200" dirty="0" err="1" smtClean="0"/>
              <a:t>minimax</a:t>
            </a:r>
            <a:r>
              <a:rPr lang="en-US" sz="2200" dirty="0" smtClean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 smtClean="0">
                <a:solidFill>
                  <a:srgbClr val="C00000"/>
                </a:solidFill>
              </a:rPr>
              <a:t>Expectimax</a:t>
            </a:r>
            <a:r>
              <a:rPr lang="en-US" sz="2200" dirty="0" smtClean="0">
                <a:solidFill>
                  <a:srgbClr val="C00000"/>
                </a:solidFill>
              </a:rPr>
              <a:t> search:</a:t>
            </a:r>
            <a:r>
              <a:rPr lang="en-US" sz="2200" dirty="0" smtClean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Max nodes as in </a:t>
            </a:r>
            <a:r>
              <a:rPr lang="en-US" sz="2000" dirty="0" err="1" smtClean="0"/>
              <a:t>minimax</a:t>
            </a:r>
            <a:r>
              <a:rPr lang="en-US" sz="2000" dirty="0" smtClean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Calculate their </a:t>
            </a:r>
            <a:r>
              <a:rPr lang="en-US" sz="2000" dirty="0" smtClean="0">
                <a:solidFill>
                  <a:srgbClr val="CC0000"/>
                </a:solidFill>
              </a:rPr>
              <a:t>expected utilities</a:t>
            </a:r>
            <a:endParaRPr lang="en-US" sz="2000" dirty="0" smtClean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Later, we’ll learn how to formalize the underlying uncertain-result problems as </a:t>
            </a:r>
            <a:r>
              <a:rPr lang="en-US" sz="2200" dirty="0" smtClean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 smtClean="0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Minimax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Expectimax</a:t>
            </a:r>
            <a:r>
              <a:rPr lang="en-US" dirty="0" smtClean="0"/>
              <a:t> (Min)</a:t>
            </a:r>
            <a:endParaRPr lang="en-US" dirty="0"/>
          </a:p>
        </p:txBody>
      </p:sp>
      <p:pic>
        <p:nvPicPr>
          <p:cNvPr id="4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143000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Minimax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Expectimax</a:t>
            </a:r>
            <a:r>
              <a:rPr lang="en-US" dirty="0" smtClean="0"/>
              <a:t> (</a:t>
            </a:r>
            <a:r>
              <a:rPr lang="en-US" dirty="0" err="1"/>
              <a:t>E</a:t>
            </a:r>
            <a:r>
              <a:rPr lang="en-US" dirty="0" err="1" smtClean="0"/>
              <a:t>xp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143001"/>
            <a:ext cx="8356600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2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 smtClean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70C0"/>
                </a:solidFill>
              </a:rPr>
              <a:t>MAX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B050"/>
                </a:solidFill>
              </a:rPr>
              <a:t>EXP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= max(v,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 smtClean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24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-12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1/2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1/3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1/6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v = (1/2) (8) + (1/3) (24) + (1/6) (-12) = 10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Names in 11-31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^_^			Alex </a:t>
            </a:r>
            <a:r>
              <a:rPr lang="en-US" dirty="0" err="1"/>
              <a:t>S</a:t>
            </a:r>
            <a:r>
              <a:rPr lang="en-US" dirty="0" err="1" smtClean="0"/>
              <a:t>awai</a:t>
            </a:r>
            <a:endParaRPr lang="en-US" dirty="0" smtClean="0"/>
          </a:p>
          <a:p>
            <a:r>
              <a:rPr lang="en-US" dirty="0" smtClean="0">
                <a:sym typeface="Wingdings"/>
              </a:rPr>
              <a:t>){ :|:&amp;};: 		Craig Hiller and Chris Hsu</a:t>
            </a:r>
            <a:endParaRPr lang="en-US" dirty="0" smtClean="0"/>
          </a:p>
          <a:p>
            <a:r>
              <a:rPr lang="en-US" dirty="0" err="1" smtClean="0"/>
              <a:t>noeffort</a:t>
            </a:r>
            <a:r>
              <a:rPr lang="en-US" dirty="0" smtClean="0"/>
              <a:t>			Jason McGhee</a:t>
            </a:r>
          </a:p>
          <a:p>
            <a:r>
              <a:rPr lang="en-US" dirty="0" err="1" smtClean="0"/>
              <a:t>AimingForLast</a:t>
            </a:r>
            <a:r>
              <a:rPr lang="en-US" dirty="0" smtClean="0"/>
              <a:t> 	</a:t>
            </a:r>
            <a:r>
              <a:rPr lang="en-US" dirty="0" err="1" smtClean="0"/>
              <a:t>Jinyu</a:t>
            </a:r>
            <a:r>
              <a:rPr lang="en-US" dirty="0" smtClean="0"/>
              <a:t> Oh [15]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4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 smtClean="0"/>
              <a:t>A </a:t>
            </a:r>
            <a:r>
              <a:rPr lang="en-US" sz="2000" dirty="0" smtClean="0">
                <a:solidFill>
                  <a:srgbClr val="CC0000"/>
                </a:solidFill>
              </a:rPr>
              <a:t>random variable</a:t>
            </a:r>
            <a:r>
              <a:rPr lang="en-US" sz="2000" dirty="0" smtClean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A </a:t>
            </a:r>
            <a:r>
              <a:rPr lang="en-US" sz="2000" dirty="0" smtClean="0">
                <a:solidFill>
                  <a:srgbClr val="CC0000"/>
                </a:solidFill>
              </a:rPr>
              <a:t>probability distribution</a:t>
            </a:r>
            <a:r>
              <a:rPr lang="en-US" sz="2000" dirty="0" smtClean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0.25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0.50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0.25</a:t>
            </a:r>
            <a:endParaRPr lang="en-US" sz="3200" dirty="0">
              <a:latin typeface="Calibri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 smtClean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2600" dirty="0" smtClean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2">
              <a:lnSpc>
                <a:spcPct val="90000"/>
              </a:lnSpc>
            </a:pPr>
            <a:endParaRPr lang="en-US" sz="2000" dirty="0" smtClean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0.50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Probability: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20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30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60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Time: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35 min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/>
                <a:cs typeface="Calibri"/>
              </a:rPr>
              <a:t>+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/>
                <a:cs typeface="Calibri"/>
              </a:rPr>
              <a:t>+</a:t>
            </a:r>
            <a:endParaRPr lang="en-US" sz="36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In </a:t>
            </a:r>
            <a:r>
              <a:rPr lang="en-US" sz="2400" dirty="0" err="1" smtClean="0">
                <a:latin typeface="Calibri"/>
                <a:cs typeface="Calibri"/>
              </a:rPr>
              <a:t>expectimax</a:t>
            </a:r>
            <a:r>
              <a:rPr lang="en-US" sz="2400" dirty="0" smtClean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</a:t>
            </a:r>
            <a:r>
              <a:rPr lang="en-US" i="1" dirty="0" smtClean="0">
                <a:solidFill>
                  <a:srgbClr val="CC0000"/>
                </a:solidFill>
                <a:latin typeface="Calibri"/>
                <a:cs typeface="Calibri"/>
              </a:rPr>
              <a:t>another 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agent’s action does not mean that </a:t>
            </a:r>
            <a:r>
              <a:rPr lang="en-US" i="1" dirty="0" smtClean="0">
                <a:solidFill>
                  <a:srgbClr val="CC0000"/>
                </a:solidFill>
                <a:latin typeface="Calibri"/>
                <a:cs typeface="Calibri"/>
              </a:rPr>
              <a:t>the agent 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is flipping any coins!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706" y="1519387"/>
            <a:ext cx="2206625" cy="227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Informed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say you know that your opponent is actually running a depth 2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, using the result 80% of the time, and moving randomly otherwise</a:t>
            </a:r>
          </a:p>
          <a:p>
            <a:r>
              <a:rPr lang="en-US" sz="2400" dirty="0" smtClean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0.1          0.9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 smtClean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 smtClean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 smtClean="0">
                <a:latin typeface="Calibri" pitchFamily="34" charset="0"/>
              </a:rPr>
              <a:t>… except for </a:t>
            </a:r>
            <a:r>
              <a:rPr lang="en-US" sz="2000" kern="0" noProof="0" dirty="0" err="1" smtClean="0">
                <a:latin typeface="Calibri" pitchFamily="34" charset="0"/>
              </a:rPr>
              <a:t>minimax</a:t>
            </a:r>
            <a:r>
              <a:rPr lang="en-US" sz="2000" kern="0" noProof="0" dirty="0" smtClean="0">
                <a:latin typeface="Calibri" pitchFamily="34" charset="0"/>
              </a:rPr>
              <a:t>, which</a:t>
            </a:r>
            <a:r>
              <a:rPr lang="en-US" sz="2000" kern="0" dirty="0" smtClean="0">
                <a:latin typeface="Calibri" pitchFamily="34" charset="0"/>
              </a:rPr>
              <a:t> has the nice property that it all collapses into one game tree</a:t>
            </a:r>
            <a:endParaRPr lang="en-US" sz="2000" kern="0" noProof="0" dirty="0" smtClean="0">
              <a:latin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Assumptions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 smtClean="0">
                <a:latin typeface="Calibri" pitchFamily="34" charset="0"/>
              </a:rPr>
              <a:t>Assuming chance when the world is adversarial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 smtClean="0">
                <a:latin typeface="Calibri" pitchFamily="34" charset="0"/>
              </a:rPr>
              <a:t>Assuming the worst case when it’s not likely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	</a:t>
            </a:r>
            <a:r>
              <a:rPr lang="en-US" dirty="0" err="1" smtClean="0"/>
              <a:t>TuPAC</a:t>
            </a:r>
            <a:r>
              <a:rPr lang="en-US" dirty="0" smtClean="0"/>
              <a:t> 		Kasey Moffat</a:t>
            </a:r>
          </a:p>
          <a:p>
            <a:r>
              <a:rPr lang="en-US" dirty="0" smtClean="0"/>
              <a:t>9 	test111		</a:t>
            </a:r>
            <a:r>
              <a:rPr lang="en-US" dirty="0" err="1" smtClean="0"/>
              <a:t>Boyi</a:t>
            </a:r>
            <a:r>
              <a:rPr lang="en-US" dirty="0" smtClean="0"/>
              <a:t> Chen</a:t>
            </a:r>
          </a:p>
          <a:p>
            <a:r>
              <a:rPr lang="en-US" dirty="0" smtClean="0"/>
              <a:t>8	ILIKEBIGBOTSANDICANNOTLIE	</a:t>
            </a:r>
            <a:r>
              <a:rPr lang="en-US" dirty="0" err="1" smtClean="0"/>
              <a:t>Keonhwa</a:t>
            </a:r>
            <a:r>
              <a:rPr lang="en-US" dirty="0" smtClean="0"/>
              <a:t> Song and Y. S. Kim</a:t>
            </a:r>
          </a:p>
          <a:p>
            <a:r>
              <a:rPr lang="en-US" dirty="0" smtClean="0"/>
              <a:t>7	</a:t>
            </a:r>
            <a:r>
              <a:rPr lang="en-US" dirty="0" err="1" smtClean="0"/>
              <a:t>lastattempt</a:t>
            </a:r>
            <a:r>
              <a:rPr lang="en-US" dirty="0" smtClean="0"/>
              <a:t> 	Roger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6	OK Bot		Aaron </a:t>
            </a:r>
            <a:r>
              <a:rPr lang="en-US" dirty="0" err="1" smtClean="0"/>
              <a:t>Zhuo</a:t>
            </a:r>
            <a:endParaRPr lang="en-US" dirty="0" smtClean="0"/>
          </a:p>
          <a:p>
            <a:r>
              <a:rPr lang="en-US" dirty="0" smtClean="0"/>
              <a:t>5	Staff too good </a:t>
            </a:r>
            <a:r>
              <a:rPr lang="en-US" dirty="0" smtClean="0">
                <a:sym typeface="Wingdings"/>
              </a:rPr>
              <a:t> Ton Hon Lai</a:t>
            </a:r>
          </a:p>
          <a:p>
            <a:r>
              <a:rPr lang="en-US" dirty="0" smtClean="0">
                <a:sym typeface="Wingdings"/>
              </a:rPr>
              <a:t>4	BL (Bots’ Love)	Joseph </a:t>
            </a:r>
            <a:r>
              <a:rPr lang="en-US" dirty="0" err="1" smtClean="0">
                <a:sym typeface="Wingdings"/>
              </a:rPr>
              <a:t>Hui</a:t>
            </a:r>
            <a:r>
              <a:rPr lang="en-US" dirty="0" smtClean="0">
                <a:sym typeface="Wingdings"/>
              </a:rPr>
              <a:t> and Alan Yao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4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23250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2133600"/>
                <a:gridCol w="2057400"/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[Demos: 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world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assumptions (L7D3,4,5,6)]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World Assumptions</a:t>
            </a:r>
            <a:br>
              <a:rPr lang="en-US" sz="3600" dirty="0" smtClean="0"/>
            </a:br>
            <a:r>
              <a:rPr lang="en-US" sz="3600" dirty="0" smtClean="0"/>
              <a:t>Random Ghost – </a:t>
            </a:r>
            <a:r>
              <a:rPr lang="en-US" sz="3600" dirty="0" err="1" smtClean="0"/>
              <a:t>Expectimax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1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World Assumptions</a:t>
            </a:r>
            <a:br>
              <a:rPr lang="en-US" sz="3600" dirty="0" smtClean="0"/>
            </a:br>
            <a:r>
              <a:rPr lang="en-US" sz="3600" dirty="0" smtClean="0"/>
              <a:t>Adversarial Ghost – </a:t>
            </a:r>
            <a:r>
              <a:rPr lang="en-US" sz="3600" dirty="0" err="1" smtClean="0"/>
              <a:t>Minimax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World Assumptions</a:t>
            </a:r>
            <a:br>
              <a:rPr lang="en-US" sz="3600" dirty="0" smtClean="0"/>
            </a:br>
            <a:r>
              <a:rPr lang="en-US" sz="3600" dirty="0" smtClean="0"/>
              <a:t>Adversarial Ghost – </a:t>
            </a:r>
            <a:r>
              <a:rPr lang="en-US" sz="3600" dirty="0" err="1" smtClean="0"/>
              <a:t>Expectimax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World Assumptions</a:t>
            </a:r>
            <a:br>
              <a:rPr lang="en-US" sz="3600" dirty="0" smtClean="0"/>
            </a:br>
            <a:r>
              <a:rPr lang="en-US" sz="3600" dirty="0" smtClean="0"/>
              <a:t>Random Ghost – </a:t>
            </a:r>
            <a:r>
              <a:rPr lang="en-US" sz="3600" dirty="0" err="1" smtClean="0"/>
              <a:t>Minimax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Game Types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 smtClean="0"/>
              <a:t>E.g. Backgammon</a:t>
            </a:r>
          </a:p>
          <a:p>
            <a:r>
              <a:rPr lang="en-US" sz="2800" dirty="0" err="1" smtClean="0"/>
              <a:t>Expectiminimax</a:t>
            </a:r>
            <a:endParaRPr lang="en-US" sz="2800" dirty="0" smtClean="0"/>
          </a:p>
          <a:p>
            <a:pPr lvl="1"/>
            <a:r>
              <a:rPr lang="en-US" sz="2400" dirty="0" smtClean="0"/>
              <a:t>Environment is an extra “random agent” player that moves after each min/max agent</a:t>
            </a:r>
          </a:p>
          <a:p>
            <a:pPr lvl="1"/>
            <a:r>
              <a:rPr lang="en-US" sz="2400" dirty="0" smtClean="0"/>
              <a:t>Each node computes the appropriate combination of its children</a:t>
            </a:r>
          </a:p>
          <a:p>
            <a:pPr lvl="1"/>
            <a:endParaRPr lang="en-US" sz="2200" dirty="0" smtClean="0"/>
          </a:p>
          <a:p>
            <a:endParaRPr lang="en-US" sz="2200" dirty="0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 smtClean="0"/>
              <a:t>Dice rolls increase </a:t>
            </a:r>
            <a:r>
              <a:rPr lang="en-US" sz="2200" i="1" dirty="0" smtClean="0"/>
              <a:t>b</a:t>
            </a:r>
            <a:r>
              <a:rPr lang="en-US" sz="2200" dirty="0" smtClean="0"/>
              <a:t>: 21 possible rolls with 2 dice</a:t>
            </a:r>
          </a:p>
          <a:p>
            <a:pPr lvl="1"/>
            <a:r>
              <a:rPr lang="en-US" sz="2000" dirty="0" smtClean="0"/>
              <a:t>Backgammon </a:t>
            </a:r>
            <a:r>
              <a:rPr lang="en-US" sz="2000" dirty="0" smtClean="0">
                <a:sym typeface="Symbol" pitchFamily="18" charset="2"/>
              </a:rPr>
              <a:t></a:t>
            </a:r>
            <a:r>
              <a:rPr lang="en-US" sz="2000" dirty="0" smtClean="0"/>
              <a:t> 20 legal moves</a:t>
            </a:r>
          </a:p>
          <a:p>
            <a:pPr lvl="1"/>
            <a:r>
              <a:rPr lang="en-US" sz="2000" dirty="0" smtClean="0"/>
              <a:t>Depth 2 = 20 x (21 x 20)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 = 1.2 x 10</a:t>
            </a:r>
            <a:r>
              <a:rPr lang="en-US" sz="2000" baseline="30000" dirty="0" smtClean="0"/>
              <a:t>9</a:t>
            </a:r>
          </a:p>
          <a:p>
            <a:pPr lvl="4"/>
            <a:endParaRPr lang="en-US" sz="1200" dirty="0" smtClean="0"/>
          </a:p>
          <a:p>
            <a:r>
              <a:rPr lang="en-US" sz="2200" dirty="0" smtClean="0"/>
              <a:t>As depth increases, probability of reaching a given search node shrinks</a:t>
            </a:r>
          </a:p>
          <a:p>
            <a:pPr lvl="1"/>
            <a:r>
              <a:rPr lang="en-US" sz="2000" dirty="0" smtClean="0"/>
              <a:t>So usefulness of search is diminished</a:t>
            </a:r>
          </a:p>
          <a:p>
            <a:pPr lvl="1"/>
            <a:r>
              <a:rPr lang="en-US" sz="2000" dirty="0" smtClean="0"/>
              <a:t>So limiting depth is less damaging</a:t>
            </a:r>
          </a:p>
          <a:p>
            <a:pPr lvl="1"/>
            <a:r>
              <a:rPr lang="en-US" sz="2000" dirty="0" smtClean="0"/>
              <a:t>But pruning is trickier…</a:t>
            </a:r>
          </a:p>
          <a:p>
            <a:pPr lvl="4"/>
            <a:endParaRPr lang="en-US" sz="1200" dirty="0" smtClean="0"/>
          </a:p>
          <a:p>
            <a:r>
              <a:rPr lang="en-US" sz="2200" dirty="0" smtClean="0"/>
              <a:t>Historic AI: </a:t>
            </a:r>
            <a:r>
              <a:rPr lang="en-US" sz="2200" dirty="0" err="1" smtClean="0"/>
              <a:t>TDGammon</a:t>
            </a:r>
            <a:r>
              <a:rPr lang="en-US" sz="2200" dirty="0" smtClean="0"/>
              <a:t> uses depth-2 search + very good evaluation function + reinforcement learning: </a:t>
            </a:r>
            <a:br>
              <a:rPr lang="en-US" sz="2200" dirty="0" smtClean="0"/>
            </a:br>
            <a:r>
              <a:rPr lang="en-US" sz="2200" dirty="0" smtClean="0"/>
              <a:t>world-champion level play</a:t>
            </a:r>
          </a:p>
          <a:p>
            <a:pPr lvl="3"/>
            <a:endParaRPr lang="en-US" sz="1000" dirty="0" smtClean="0"/>
          </a:p>
          <a:p>
            <a:r>
              <a:rPr lang="en-US" sz="2200" dirty="0" smtClean="0"/>
              <a:t>1</a:t>
            </a:r>
            <a:r>
              <a:rPr lang="en-US" sz="2200" baseline="30000" dirty="0" smtClean="0"/>
              <a:t>st</a:t>
            </a:r>
            <a:r>
              <a:rPr lang="en-US" sz="2200" dirty="0" smtClean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Calibri" pitchFamily="34" charset="0"/>
              </a:rPr>
              <a:t>Image: Wikipedia</a:t>
            </a:r>
            <a:endParaRPr lang="en-US" sz="1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2286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Multi-Agent Utilities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Generalization of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Terminals have utility </a:t>
            </a:r>
            <a:r>
              <a:rPr lang="en-US" sz="2000" dirty="0" err="1" smtClean="0"/>
              <a:t>tuples</a:t>
            </a: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Node values are also utility </a:t>
            </a:r>
            <a:r>
              <a:rPr lang="en-US" sz="2000" dirty="0" err="1" smtClean="0"/>
              <a:t>tuples</a:t>
            </a: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 smtClean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987" y="1568450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Top-3 (in alphabetical order)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Artificially.Retarded</a:t>
            </a:r>
            <a:r>
              <a:rPr lang="en-US" dirty="0" smtClean="0"/>
              <a:t>		Fan Ye and </a:t>
            </a:r>
            <a:r>
              <a:rPr lang="en-US" dirty="0" err="1" smtClean="0"/>
              <a:t>Tianhao</a:t>
            </a:r>
            <a:r>
              <a:rPr lang="en-US" dirty="0" smtClean="0"/>
              <a:t> Zhang</a:t>
            </a:r>
          </a:p>
          <a:p>
            <a:r>
              <a:rPr lang="en-US" dirty="0" err="1"/>
              <a:t>t</a:t>
            </a:r>
            <a:r>
              <a:rPr lang="en-US" dirty="0" err="1" smtClean="0"/>
              <a:t>ooskoolforkool</a:t>
            </a:r>
            <a:r>
              <a:rPr lang="en-US" dirty="0" smtClean="0"/>
              <a:t>		Austin </a:t>
            </a:r>
            <a:r>
              <a:rPr lang="en-US" dirty="0" err="1" smtClean="0"/>
              <a:t>Satterlee</a:t>
            </a:r>
            <a:endParaRPr lang="en-US" dirty="0" smtClean="0"/>
          </a:p>
          <a:p>
            <a:r>
              <a:rPr lang="en-US" dirty="0" smtClean="0"/>
              <a:t>Zephyr				Kevin Casey and </a:t>
            </a:r>
            <a:r>
              <a:rPr lang="en-US" dirty="0" err="1" smtClean="0"/>
              <a:t>Zeyu</a:t>
            </a:r>
            <a:r>
              <a:rPr lang="en-US" dirty="0" smtClean="0"/>
              <a:t> (Andrew) 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2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4824" y="1504578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Why should we average utilities?  Why not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?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 rational agent should chose the action that </a:t>
            </a:r>
            <a:r>
              <a:rPr lang="en-US" sz="2000" dirty="0" smtClean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r>
              <a:rPr lang="en-US" sz="2400" dirty="0" smtClean="0"/>
              <a:t>Questions:</a:t>
            </a:r>
          </a:p>
          <a:p>
            <a:pPr lvl="1"/>
            <a:r>
              <a:rPr lang="en-US" sz="2000" dirty="0" smtClean="0"/>
              <a:t>Where do utilities come from?</a:t>
            </a:r>
          </a:p>
          <a:p>
            <a:pPr lvl="1"/>
            <a:r>
              <a:rPr lang="en-US" sz="2000" dirty="0" smtClean="0"/>
              <a:t>How do we know such utilities even exist?</a:t>
            </a:r>
          </a:p>
          <a:p>
            <a:pPr lvl="1"/>
            <a:r>
              <a:rPr lang="en-US" sz="2000" dirty="0" smtClean="0"/>
              <a:t>How do we know that averaging even makes sense?</a:t>
            </a:r>
          </a:p>
          <a:p>
            <a:pPr lvl="1"/>
            <a:r>
              <a:rPr lang="en-US" sz="2000" dirty="0" smtClean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049000" cy="2362200"/>
          </a:xfrm>
        </p:spPr>
        <p:txBody>
          <a:bodyPr/>
          <a:lstStyle/>
          <a:p>
            <a:r>
              <a:rPr lang="en-US" sz="2400" dirty="0" smtClean="0"/>
              <a:t>For worst-case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 reasoning, terminal function scale doesn’t matter</a:t>
            </a:r>
          </a:p>
          <a:p>
            <a:pPr lvl="1"/>
            <a:r>
              <a:rPr lang="en-US" sz="2400" dirty="0" smtClean="0"/>
              <a:t>We just want better states to have higher evaluations (get the ordering right)</a:t>
            </a:r>
          </a:p>
          <a:p>
            <a:pPr lvl="1"/>
            <a:r>
              <a:rPr lang="en-US" sz="2400" dirty="0" smtClean="0"/>
              <a:t>We call this </a:t>
            </a:r>
            <a:r>
              <a:rPr lang="en-US" sz="2400" dirty="0" smtClean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600" dirty="0" smtClean="0"/>
          </a:p>
          <a:p>
            <a:r>
              <a:rPr lang="en-US" sz="2400" dirty="0" smtClean="0"/>
              <a:t>For average-case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reasoning, we need </a:t>
            </a:r>
            <a:r>
              <a:rPr lang="en-US" sz="2400" i="1" dirty="0" smtClean="0"/>
              <a:t>magnitudes</a:t>
            </a:r>
            <a:r>
              <a:rPr lang="en-US" sz="2400" dirty="0" smtClean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 smtClean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Get Single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Get Double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Whew!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 smtClean="0"/>
              <a:t>An agent must have preferences among:</a:t>
            </a:r>
          </a:p>
          <a:p>
            <a:pPr lvl="1"/>
            <a:r>
              <a:rPr lang="en-US" sz="2000" dirty="0" smtClean="0"/>
              <a:t>Prizes: </a:t>
            </a:r>
            <a:r>
              <a:rPr lang="en-US" sz="2400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 smtClean="0"/>
              <a:t>, etc.</a:t>
            </a:r>
          </a:p>
          <a:p>
            <a:pPr lvl="1"/>
            <a:r>
              <a:rPr lang="en-US" sz="2000" dirty="0" smtClean="0"/>
              <a:t>Lotteries: situations with uncertain prizes</a:t>
            </a:r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Notation:</a:t>
            </a:r>
          </a:p>
          <a:p>
            <a:pPr lvl="1"/>
            <a:r>
              <a:rPr lang="en-US" sz="2000" dirty="0" smtClean="0"/>
              <a:t>Preference:</a:t>
            </a:r>
          </a:p>
          <a:p>
            <a:pPr lvl="1"/>
            <a:r>
              <a:rPr lang="en-US" sz="2000" dirty="0" smtClean="0"/>
              <a:t>Indifference:</a:t>
            </a:r>
          </a:p>
          <a:p>
            <a:endParaRPr lang="en-US" sz="2400" dirty="0" smtClean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r="85012" b="-16667"/>
          <a:stretch>
            <a:fillRect/>
          </a:stretch>
        </p:blipFill>
        <p:spPr bwMode="auto">
          <a:xfrm>
            <a:off x="2743200" y="487680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r="77951" b="13253"/>
          <a:stretch>
            <a:fillRect/>
          </a:stretch>
        </p:blipFill>
        <p:spPr bwMode="auto">
          <a:xfrm>
            <a:off x="2743200" y="4522176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04800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  <a:endParaRPr lang="en-US" sz="28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-p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For example: an agent with </a:t>
            </a:r>
            <a:r>
              <a:rPr lang="en-US" sz="2400" dirty="0" smtClean="0">
                <a:solidFill>
                  <a:srgbClr val="C00000"/>
                </a:solidFill>
              </a:rPr>
              <a:t>intransitive preferences</a:t>
            </a:r>
            <a:r>
              <a:rPr lang="en-US" sz="2400" dirty="0" smtClean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	</a:t>
            </a:r>
            <a:r>
              <a:rPr lang="en-US" sz="2400" dirty="0" smtClean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5" imgW="1815840" imgH="203040" progId="Equation.3">
                  <p:embed/>
                </p:oleObj>
              </mc:Choice>
              <mc:Fallback>
                <p:oleObj name="Equation" r:id="rId5" imgW="181584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40" y="2329160"/>
                        <a:ext cx="36576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Axiom of Transitivity: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900535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2935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The Axioms of Rationality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 smtClean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77336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Utilities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3300"/>
                </a:solidFill>
              </a:rPr>
              <a:t>		</a:t>
            </a:r>
            <a:r>
              <a:rPr lang="en-US" dirty="0" err="1" smtClean="0">
                <a:solidFill>
                  <a:srgbClr val="FF3300"/>
                </a:solidFill>
              </a:rPr>
              <a:t>tooskoolforkool</a:t>
            </a:r>
            <a:r>
              <a:rPr lang="en-US" dirty="0" smtClean="0"/>
              <a:t> 	</a:t>
            </a:r>
            <a:r>
              <a:rPr lang="en-US" dirty="0" err="1" smtClean="0"/>
              <a:t>vs</a:t>
            </a:r>
            <a:r>
              <a:rPr lang="en-US" dirty="0" smtClean="0"/>
              <a:t> 	</a:t>
            </a:r>
            <a:r>
              <a:rPr lang="en-US" dirty="0" smtClean="0">
                <a:solidFill>
                  <a:srgbClr val="3333FF"/>
                </a:solidFill>
              </a:rPr>
              <a:t>Zephyr</a:t>
            </a:r>
            <a:endParaRPr lang="en-US" dirty="0">
              <a:solidFill>
                <a:srgbClr val="3333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https://contest.cs188.org/</a:t>
            </a:r>
            <a:r>
              <a:rPr lang="en-US" dirty="0" err="1"/>
              <a:t>contest_matches</a:t>
            </a:r>
            <a:r>
              <a:rPr lang="en-US" dirty="0"/>
              <a:t>/15510</a:t>
            </a:r>
          </a:p>
        </p:txBody>
      </p:sp>
    </p:spTree>
    <p:extLst>
      <p:ext uri="{BB962C8B-B14F-4D97-AF65-F5344CB8AC3E}">
        <p14:creationId xmlns:p14="http://schemas.microsoft.com/office/powerpoint/2010/main" val="211427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459" y="1726213"/>
            <a:ext cx="3615489" cy="34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Normalized utilities</a:t>
            </a:r>
            <a:r>
              <a:rPr lang="en-US" sz="2400" dirty="0" smtClean="0"/>
              <a:t>: u</a:t>
            </a:r>
            <a:r>
              <a:rPr lang="en-US" sz="2400" baseline="-25000" dirty="0" smtClean="0"/>
              <a:t>+</a:t>
            </a:r>
            <a:r>
              <a:rPr lang="en-US" sz="2400" dirty="0" smtClean="0"/>
              <a:t> = 1.0, u</a:t>
            </a:r>
            <a:r>
              <a:rPr lang="en-US" sz="2400" baseline="-25000" dirty="0" smtClean="0"/>
              <a:t>-</a:t>
            </a:r>
            <a:r>
              <a:rPr lang="en-US" sz="2400" dirty="0" smtClean="0"/>
              <a:t> = 0.0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CC0000"/>
                </a:solidFill>
              </a:rPr>
              <a:t>Micromorts</a:t>
            </a:r>
            <a:r>
              <a:rPr lang="en-US" sz="2400" dirty="0" smtClean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QALYs</a:t>
            </a:r>
            <a:r>
              <a:rPr lang="en-US" sz="2400" dirty="0" smtClean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With deterministic prizes only (no lottery choices), only </a:t>
            </a:r>
            <a:r>
              <a:rPr lang="en-US" sz="2400" dirty="0" smtClean="0">
                <a:solidFill>
                  <a:srgbClr val="CC0000"/>
                </a:solidFill>
              </a:rPr>
              <a:t>ordinal utility</a:t>
            </a:r>
            <a:r>
              <a:rPr lang="en-US" sz="2400" dirty="0" smtClean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724400"/>
            <a:ext cx="57927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 smtClean="0"/>
              <a:t>Utilities map states to real numbers. Which numbers?</a:t>
            </a:r>
          </a:p>
          <a:p>
            <a:r>
              <a:rPr lang="en-US" sz="2400" dirty="0" smtClean="0"/>
              <a:t>Standard approach to assessment (elicitation) of human utilities:</a:t>
            </a:r>
          </a:p>
          <a:p>
            <a:pPr lvl="1"/>
            <a:r>
              <a:rPr lang="en-US" sz="2200" dirty="0" smtClean="0"/>
              <a:t>Compare a prize A to a </a:t>
            </a:r>
            <a:r>
              <a:rPr lang="en-US" sz="2200" dirty="0" smtClean="0">
                <a:solidFill>
                  <a:srgbClr val="CC0000"/>
                </a:solidFill>
              </a:rPr>
              <a:t>standard lottery</a:t>
            </a:r>
            <a:r>
              <a:rPr lang="en-US" sz="2200" dirty="0" smtClean="0"/>
              <a:t> </a:t>
            </a:r>
            <a:r>
              <a:rPr lang="en-US" sz="2200" dirty="0" err="1" smtClean="0"/>
              <a:t>L</a:t>
            </a:r>
            <a:r>
              <a:rPr lang="en-US" sz="2200" baseline="-25000" dirty="0" err="1" smtClean="0"/>
              <a:t>p</a:t>
            </a:r>
            <a:r>
              <a:rPr lang="en-US" sz="2200" dirty="0" smtClean="0"/>
              <a:t> between</a:t>
            </a:r>
          </a:p>
          <a:p>
            <a:pPr lvl="2"/>
            <a:r>
              <a:rPr lang="en-US" sz="2000" dirty="0" smtClean="0"/>
              <a:t>“best possible prize” u</a:t>
            </a:r>
            <a:r>
              <a:rPr lang="en-US" sz="2000" baseline="-25000" dirty="0" smtClean="0"/>
              <a:t>+</a:t>
            </a:r>
            <a:r>
              <a:rPr lang="en-US" sz="2000" dirty="0" smtClean="0"/>
              <a:t> with probability p</a:t>
            </a:r>
          </a:p>
          <a:p>
            <a:pPr lvl="2"/>
            <a:r>
              <a:rPr lang="en-US" sz="2000" dirty="0" smtClean="0"/>
              <a:t>“worst possible catastrophe” u</a:t>
            </a:r>
            <a:r>
              <a:rPr lang="en-US" sz="2000" baseline="-25000" dirty="0" smtClean="0"/>
              <a:t>-</a:t>
            </a:r>
            <a:r>
              <a:rPr lang="en-US" sz="2000" dirty="0" smtClean="0"/>
              <a:t> with probability 1-p</a:t>
            </a:r>
          </a:p>
          <a:p>
            <a:pPr lvl="1"/>
            <a:r>
              <a:rPr lang="en-US" sz="2200" dirty="0" smtClean="0"/>
              <a:t>Adjust lottery probability p until indifference: A ~ </a:t>
            </a:r>
            <a:r>
              <a:rPr lang="en-US" sz="2200" dirty="0" err="1" smtClean="0"/>
              <a:t>L</a:t>
            </a:r>
            <a:r>
              <a:rPr lang="en-US" sz="2200" baseline="-25000" dirty="0" err="1" smtClean="0"/>
              <a:t>p</a:t>
            </a:r>
            <a:endParaRPr lang="en-US" sz="2200" baseline="-25000" dirty="0" smtClean="0"/>
          </a:p>
          <a:p>
            <a:pPr lvl="1"/>
            <a:r>
              <a:rPr lang="en-US" sz="2200" dirty="0" smtClean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24887" t="41739" r="68892" b="37391"/>
          <a:stretch>
            <a:fillRect/>
          </a:stretch>
        </p:blipFill>
        <p:spPr bwMode="auto">
          <a:xfrm>
            <a:off x="3810000" y="48768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817576" y="4876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  <a:endParaRPr lang="en-US" sz="24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8800" y="563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  <a:endParaRPr lang="en-US" sz="28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410200" y="4191000"/>
            <a:ext cx="5486400" cy="21336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76400" y="4800600"/>
            <a:ext cx="2438400" cy="83820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  <a:endPara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10600" y="5638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  <a:endParaRPr lang="en-US" sz="28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973" y="1711325"/>
            <a:ext cx="4935903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1752600" y="4267200"/>
            <a:ext cx="3276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001000" cy="4953000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Money </a:t>
            </a:r>
            <a:r>
              <a:rPr lang="en-US" sz="2000" u="sng" dirty="0" smtClean="0"/>
              <a:t>does </a:t>
            </a:r>
            <a:r>
              <a:rPr lang="en-US" sz="2000" u="sng" dirty="0" smtClean="0">
                <a:solidFill>
                  <a:schemeClr val="accent6"/>
                </a:solidFill>
              </a:rPr>
              <a:t>not</a:t>
            </a:r>
            <a:r>
              <a:rPr lang="en-US" sz="2000" dirty="0" smtClean="0">
                <a:solidFill>
                  <a:srgbClr val="CC0000"/>
                </a:solidFill>
              </a:rPr>
              <a:t> </a:t>
            </a:r>
            <a:r>
              <a:rPr lang="en-US" sz="2000" dirty="0" smtClean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 smtClean="0"/>
              <a:t>Given a lottery L = [p, $X; (1-p), $Y]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CC0000"/>
                </a:solidFill>
              </a:rPr>
              <a:t>expected monetary value </a:t>
            </a:r>
            <a:r>
              <a:rPr lang="en-US" sz="2000" dirty="0" smtClean="0"/>
              <a:t>EMV(L) is p*X + (1-p)*Y</a:t>
            </a:r>
          </a:p>
          <a:p>
            <a:pPr lvl="1">
              <a:defRPr/>
            </a:pPr>
            <a:r>
              <a:rPr lang="en-US" sz="2000" dirty="0" smtClean="0"/>
              <a:t>U(L) = p*U($X) + (1-p)*U($Y)</a:t>
            </a:r>
          </a:p>
          <a:p>
            <a:pPr lvl="1">
              <a:defRPr/>
            </a:pPr>
            <a:r>
              <a:rPr lang="en-US" sz="2000" dirty="0" smtClean="0"/>
              <a:t>Typically, U(L) &lt; U( EMV(L) )</a:t>
            </a:r>
          </a:p>
          <a:p>
            <a:pPr lvl="1">
              <a:defRPr/>
            </a:pPr>
            <a:r>
              <a:rPr lang="en-US" sz="2000" dirty="0" smtClean="0"/>
              <a:t>In this sense, people are </a:t>
            </a:r>
            <a:r>
              <a:rPr lang="en-US" sz="2000" dirty="0" smtClean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 smtClean="0"/>
              <a:t>When deep in debt, people are </a:t>
            </a:r>
            <a:r>
              <a:rPr lang="en-US" sz="2000" dirty="0" smtClean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307" y="1589883"/>
            <a:ext cx="5835256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5842000" cy="4927599"/>
          </a:xfrm>
        </p:spPr>
        <p:txBody>
          <a:bodyPr/>
          <a:lstStyle/>
          <a:p>
            <a:r>
              <a:rPr lang="en-US" sz="2400" dirty="0" smtClean="0"/>
              <a:t>Consider the lottery </a:t>
            </a:r>
            <a:r>
              <a:rPr lang="en-US" sz="2400" dirty="0" smtClean="0">
                <a:solidFill>
                  <a:srgbClr val="CC0000"/>
                </a:solidFill>
              </a:rPr>
              <a:t>[0.5, $1000;  0.5, $0]</a:t>
            </a:r>
            <a:endParaRPr lang="en-US" sz="2400" dirty="0" smtClean="0"/>
          </a:p>
          <a:p>
            <a:pPr lvl="1"/>
            <a:r>
              <a:rPr lang="en-US" sz="2000" dirty="0" smtClean="0"/>
              <a:t>What is its </a:t>
            </a:r>
            <a:r>
              <a:rPr lang="en-US" sz="2000" dirty="0" smtClean="0">
                <a:solidFill>
                  <a:srgbClr val="CC0000"/>
                </a:solidFill>
              </a:rPr>
              <a:t>expected monetary value</a:t>
            </a:r>
            <a:r>
              <a:rPr lang="en-US" sz="2000" dirty="0" smtClean="0"/>
              <a:t>?  ($500)</a:t>
            </a:r>
          </a:p>
          <a:p>
            <a:pPr lvl="1"/>
            <a:r>
              <a:rPr lang="en-US" sz="2000" dirty="0" smtClean="0"/>
              <a:t>What is its </a:t>
            </a:r>
            <a:r>
              <a:rPr lang="en-US" sz="2000" dirty="0" smtClean="0">
                <a:solidFill>
                  <a:srgbClr val="CC0000"/>
                </a:solidFill>
              </a:rPr>
              <a:t>certainty equivalent</a:t>
            </a:r>
            <a:r>
              <a:rPr lang="en-US" sz="2000" dirty="0" smtClean="0"/>
              <a:t>?</a:t>
            </a:r>
          </a:p>
          <a:p>
            <a:pPr lvl="2"/>
            <a:r>
              <a:rPr lang="en-US" sz="1800" dirty="0" smtClean="0"/>
              <a:t>Monetary value acceptable in lieu of lottery</a:t>
            </a:r>
          </a:p>
          <a:p>
            <a:pPr lvl="2"/>
            <a:r>
              <a:rPr lang="en-US" sz="1800" dirty="0" smtClean="0"/>
              <a:t>$400 for most people</a:t>
            </a:r>
          </a:p>
          <a:p>
            <a:pPr lvl="1"/>
            <a:r>
              <a:rPr lang="en-US" sz="2000" dirty="0" smtClean="0"/>
              <a:t>Difference of $100 is the </a:t>
            </a:r>
            <a:r>
              <a:rPr lang="en-US" sz="2000" dirty="0" smtClean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800" dirty="0" smtClean="0"/>
              <a:t>There’s an insurance industry because people will pay to reduce their risk</a:t>
            </a:r>
          </a:p>
          <a:p>
            <a:pPr lvl="2"/>
            <a:r>
              <a:rPr lang="en-US" sz="1800" dirty="0" smtClean="0"/>
              <a:t>If everyone were risk-neutral, no insurance needed!</a:t>
            </a:r>
          </a:p>
          <a:p>
            <a:pPr lvl="1"/>
            <a:r>
              <a:rPr lang="en-US" sz="2000" dirty="0" smtClean="0"/>
              <a:t>It’s win-win: you’d rather have the $400 and the insurance company would rather have the lottery (their utility curve is flat and they have many lotteries)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063" y="1677676"/>
            <a:ext cx="2913062" cy="401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1200" dirty="0" smtClean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 smtClean="0"/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B &gt; A </a:t>
            </a:r>
            <a:r>
              <a:rPr lang="en-US" sz="2400" dirty="0" smtClean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 &gt; D </a:t>
            </a:r>
            <a:r>
              <a:rPr lang="en-US" sz="2400" dirty="0" smtClean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2400" dirty="0" smtClean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2018325"/>
            <a:ext cx="381000" cy="3048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MDPs!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Probabilities?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smtClean="0"/>
              <a:t>Objectivist / frequentist answer: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Averages over repeated </a:t>
            </a:r>
            <a:r>
              <a:rPr lang="en-US" sz="2000" i="1" smtClean="0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New evidence changes the </a:t>
            </a:r>
            <a:r>
              <a:rPr lang="en-US" sz="2000" i="1" smtClean="0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Makes one think of </a:t>
            </a:r>
            <a:r>
              <a:rPr lang="en-US" sz="2000" i="1" smtClean="0"/>
              <a:t>inherently random</a:t>
            </a:r>
            <a:r>
              <a:rPr lang="en-US" sz="2000" smtClean="0"/>
              <a:t> events, like rolling dice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E.g. pacman’s belief that the ghost will turn left, given the state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Often </a:t>
            </a:r>
            <a:r>
              <a:rPr lang="en-US" sz="2000" i="1" smtClean="0"/>
              <a:t>learn </a:t>
            </a:r>
            <a:r>
              <a:rPr lang="en-US" sz="2000" smtClean="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New evidence </a:t>
            </a:r>
            <a:r>
              <a:rPr lang="en-US" sz="2000" i="1" smtClean="0"/>
              <a:t>updates beliefs </a:t>
            </a:r>
            <a:r>
              <a:rPr lang="en-US" sz="2000" smtClean="0"/>
              <a:t>(more later)</a:t>
            </a:r>
          </a:p>
          <a:p>
            <a:pPr lvl="1">
              <a:lnSpc>
                <a:spcPct val="90000"/>
              </a:lnSpc>
            </a:pPr>
            <a:endParaRPr lang="en-US" sz="200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Uncertainty Everywhere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smtClean="0"/>
              <a:t>Not just for games of chance!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I’m sick: will I sneeze this minute?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Email contains “FREE!”: is it spam?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Tooth hurts: have cavity?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60 min enough to get to the airport?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Robot rotated wheel three times, how far did it advance?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Safe to cross street? (Look both ways!)</a:t>
            </a:r>
          </a:p>
          <a:p>
            <a:pPr>
              <a:lnSpc>
                <a:spcPct val="80000"/>
              </a:lnSpc>
            </a:pPr>
            <a:endParaRPr lang="en-US" sz="2000" smtClean="0"/>
          </a:p>
          <a:p>
            <a:pPr>
              <a:lnSpc>
                <a:spcPct val="80000"/>
              </a:lnSpc>
            </a:pPr>
            <a:r>
              <a:rPr lang="en-US" sz="2000" smtClean="0"/>
              <a:t>Sources of uncertainty in random variables: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Inherently random process (dice, etc)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Insufficient or weak evidence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Ignorance of underlying processes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Unmodeled variables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The world’s just noisy – it doesn’t behave according to plan!</a:t>
            </a:r>
          </a:p>
          <a:p>
            <a:pPr lvl="1"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r>
              <a:rPr lang="en-US" sz="2000" smtClean="0"/>
              <a:t>Compare to </a:t>
            </a:r>
            <a:r>
              <a:rPr lang="en-US" sz="2000" i="1" smtClean="0"/>
              <a:t>fuzzy logic</a:t>
            </a:r>
            <a:r>
              <a:rPr lang="en-US" sz="2000" smtClean="0"/>
              <a:t>, which has </a:t>
            </a:r>
            <a:r>
              <a:rPr lang="en-US" sz="2000" i="1" smtClean="0"/>
              <a:t>degrees of truth</a:t>
            </a:r>
            <a:r>
              <a:rPr lang="en-US" sz="2000" smtClean="0"/>
              <a:t>, rather than just </a:t>
            </a:r>
            <a:r>
              <a:rPr lang="en-US" sz="2000" i="1" smtClean="0"/>
              <a:t>degrees of belief</a:t>
            </a:r>
          </a:p>
          <a:p>
            <a:pPr lvl="1">
              <a:lnSpc>
                <a:spcPct val="80000"/>
              </a:lnSpc>
            </a:pPr>
            <a:endParaRPr lang="en-US" sz="1800" smtClean="0"/>
          </a:p>
          <a:p>
            <a:pPr lvl="1">
              <a:lnSpc>
                <a:spcPct val="80000"/>
              </a:lnSpc>
            </a:pPr>
            <a:endParaRPr lang="en-US" sz="180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Artificially.Retarded</a:t>
            </a:r>
            <a:r>
              <a:rPr lang="en-US" dirty="0" smtClean="0"/>
              <a:t>   vs.	</a:t>
            </a:r>
            <a:r>
              <a:rPr lang="en-US" dirty="0" smtClean="0">
                <a:solidFill>
                  <a:srgbClr val="0000FF"/>
                </a:solidFill>
              </a:rPr>
              <a:t>Zephyr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1"/>
            <a:ext cx="4927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dirty="0" smtClean="0">
                <a:solidFill>
                  <a:srgbClr val="FF0000"/>
                </a:solidFill>
              </a:rPr>
              <a:t>Fan Ye and </a:t>
            </a:r>
            <a:r>
              <a:rPr lang="en-US" sz="2400" b="1" i="1" dirty="0" err="1" smtClean="0">
                <a:solidFill>
                  <a:srgbClr val="FF0000"/>
                </a:solidFill>
              </a:rPr>
              <a:t>Tianhao</a:t>
            </a:r>
            <a:r>
              <a:rPr lang="en-US" sz="2400" b="1" i="1" dirty="0" smtClean="0">
                <a:solidFill>
                  <a:srgbClr val="FF0000"/>
                </a:solidFill>
              </a:rPr>
              <a:t> Zhang</a:t>
            </a:r>
          </a:p>
          <a:p>
            <a:pPr marL="0" indent="0">
              <a:buNone/>
            </a:pPr>
            <a:endParaRPr lang="en-US" sz="1400" b="1" i="1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Divide </a:t>
            </a:r>
            <a:r>
              <a:rPr lang="en-US" sz="2400" dirty="0">
                <a:solidFill>
                  <a:srgbClr val="FF0000"/>
                </a:solidFill>
              </a:rPr>
              <a:t>food into groups using k-means select 2 groups that are farthest apart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Pick </a:t>
            </a:r>
            <a:r>
              <a:rPr lang="en-US" sz="2400" dirty="0">
                <a:solidFill>
                  <a:srgbClr val="FF0000"/>
                </a:solidFill>
              </a:rPr>
              <a:t>up other food that is nearby along path to target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Assign </a:t>
            </a:r>
            <a:r>
              <a:rPr lang="en-US" sz="2400" dirty="0">
                <a:solidFill>
                  <a:srgbClr val="FF0000"/>
                </a:solidFill>
              </a:rPr>
              <a:t>scores to food based on distances between both agents, food, and finishing line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When </a:t>
            </a:r>
            <a:r>
              <a:rPr lang="en-US" sz="2400" dirty="0">
                <a:solidFill>
                  <a:srgbClr val="FF0000"/>
                </a:solidFill>
              </a:rPr>
              <a:t>amount of food left is low enough, use search to find optimal path for remaining food</a:t>
            </a:r>
          </a:p>
          <a:p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477000" y="1371600"/>
            <a:ext cx="49276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i="1" dirty="0" smtClean="0">
                <a:solidFill>
                  <a:srgbClr val="0000FF"/>
                </a:solidFill>
              </a:rPr>
              <a:t>Kevin Casey and </a:t>
            </a:r>
            <a:r>
              <a:rPr lang="en-US" sz="2400" b="1" i="1" dirty="0" err="1" smtClean="0">
                <a:solidFill>
                  <a:srgbClr val="0000FF"/>
                </a:solidFill>
              </a:rPr>
              <a:t>Zeyu</a:t>
            </a:r>
            <a:r>
              <a:rPr lang="en-US" sz="2400" b="1" i="1" dirty="0" smtClean="0">
                <a:solidFill>
                  <a:srgbClr val="0000FF"/>
                </a:solidFill>
              </a:rPr>
              <a:t> (Andrew) Liu</a:t>
            </a:r>
          </a:p>
          <a:p>
            <a:endParaRPr lang="en-US" sz="1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Split </a:t>
            </a:r>
            <a:r>
              <a:rPr lang="en-US" sz="2400" dirty="0">
                <a:solidFill>
                  <a:srgbClr val="0000FF"/>
                </a:solidFill>
              </a:rPr>
              <a:t>the food into two groups, one for each agent, using a heavily modified minimum spanning tree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Start </a:t>
            </a:r>
            <a:r>
              <a:rPr lang="en-US" sz="2400" dirty="0">
                <a:solidFill>
                  <a:srgbClr val="0000FF"/>
                </a:solidFill>
              </a:rPr>
              <a:t>with greedy path through food for each agent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Randomly </a:t>
            </a:r>
            <a:r>
              <a:rPr lang="en-US" sz="2400" dirty="0">
                <a:solidFill>
                  <a:srgbClr val="0000FF"/>
                </a:solidFill>
              </a:rPr>
              <a:t>shuffle the path and compare to old path, keeping the new path if it has lower cost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1534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https://contest.cs188.org/</a:t>
            </a:r>
            <a:r>
              <a:rPr lang="en-US" dirty="0" err="1"/>
              <a:t>contest_matches</a:t>
            </a:r>
            <a:r>
              <a:rPr lang="en-US" dirty="0"/>
              <a:t>/17896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Artificially.Retarded</a:t>
            </a:r>
            <a:r>
              <a:rPr lang="en-US" dirty="0" smtClean="0"/>
              <a:t>   vs.	</a:t>
            </a:r>
            <a:r>
              <a:rPr lang="en-US" dirty="0" smtClean="0">
                <a:solidFill>
                  <a:srgbClr val="0000FF"/>
                </a:solidFill>
              </a:rPr>
              <a:t>Zephyr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1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11379200" cy="4729164"/>
          </a:xfrm>
        </p:spPr>
        <p:txBody>
          <a:bodyPr/>
          <a:lstStyle/>
          <a:p>
            <a:r>
              <a:rPr lang="en-US" sz="2800" dirty="0" smtClean="0"/>
              <a:t>10 	</a:t>
            </a:r>
            <a:r>
              <a:rPr lang="en-US" sz="2800" dirty="0" err="1" smtClean="0"/>
              <a:t>TuPAC</a:t>
            </a:r>
            <a:r>
              <a:rPr lang="en-US" sz="2800" dirty="0" smtClean="0"/>
              <a:t> 		Kasey Moffat</a:t>
            </a:r>
          </a:p>
          <a:p>
            <a:r>
              <a:rPr lang="en-US" sz="2800" dirty="0" smtClean="0"/>
              <a:t>9 	test111		</a:t>
            </a:r>
            <a:r>
              <a:rPr lang="en-US" sz="2800" dirty="0" err="1" smtClean="0"/>
              <a:t>Boyi</a:t>
            </a:r>
            <a:r>
              <a:rPr lang="en-US" sz="2800" dirty="0" smtClean="0"/>
              <a:t> Chen</a:t>
            </a:r>
          </a:p>
          <a:p>
            <a:r>
              <a:rPr lang="en-US" sz="2800" dirty="0" smtClean="0"/>
              <a:t>8	ILIKEBIGBOTSANDICANNOTLIE	</a:t>
            </a:r>
            <a:r>
              <a:rPr lang="en-US" sz="2800" dirty="0" err="1" smtClean="0"/>
              <a:t>Keonhwa</a:t>
            </a:r>
            <a:r>
              <a:rPr lang="en-US" sz="2800" dirty="0" smtClean="0"/>
              <a:t> Song and Y. S. Kim</a:t>
            </a:r>
          </a:p>
          <a:p>
            <a:r>
              <a:rPr lang="en-US" sz="2800" dirty="0" smtClean="0"/>
              <a:t>7	</a:t>
            </a:r>
            <a:r>
              <a:rPr lang="en-US" sz="2800" dirty="0" err="1" smtClean="0"/>
              <a:t>lastattempt</a:t>
            </a:r>
            <a:r>
              <a:rPr lang="en-US" sz="2800" dirty="0" smtClean="0"/>
              <a:t> 	Roger </a:t>
            </a:r>
            <a:r>
              <a:rPr lang="en-US" sz="2800" dirty="0" err="1" smtClean="0"/>
              <a:t>Shen</a:t>
            </a:r>
            <a:endParaRPr lang="en-US" sz="2800" dirty="0" smtClean="0"/>
          </a:p>
          <a:p>
            <a:r>
              <a:rPr lang="en-US" sz="2800" dirty="0" smtClean="0"/>
              <a:t>6	OK Bot		Aaron </a:t>
            </a:r>
            <a:r>
              <a:rPr lang="en-US" sz="2800" dirty="0" err="1" smtClean="0"/>
              <a:t>Zhuo</a:t>
            </a:r>
            <a:endParaRPr lang="en-US" sz="2800" dirty="0" smtClean="0"/>
          </a:p>
          <a:p>
            <a:r>
              <a:rPr lang="en-US" sz="2800" dirty="0" smtClean="0"/>
              <a:t>5	Staff too good </a:t>
            </a:r>
            <a:r>
              <a:rPr lang="en-US" sz="2800" dirty="0" smtClean="0">
                <a:sym typeface="Wingdings"/>
              </a:rPr>
              <a:t> Ton Hon Lai</a:t>
            </a:r>
          </a:p>
          <a:p>
            <a:r>
              <a:rPr lang="en-US" sz="2800" dirty="0" smtClean="0">
                <a:sym typeface="Wingdings"/>
              </a:rPr>
              <a:t>4	BL (Bots’ Love)	Joseph </a:t>
            </a:r>
            <a:r>
              <a:rPr lang="en-US" sz="2800" dirty="0" err="1" smtClean="0">
                <a:sym typeface="Wingdings"/>
              </a:rPr>
              <a:t>Hui</a:t>
            </a:r>
            <a:r>
              <a:rPr lang="en-US" sz="2800" dirty="0" smtClean="0">
                <a:sym typeface="Wingdings"/>
              </a:rPr>
              <a:t> and Alan Yao</a:t>
            </a:r>
          </a:p>
          <a:p>
            <a:r>
              <a:rPr lang="en-US" sz="2800" dirty="0" smtClean="0">
                <a:sym typeface="Wingdings"/>
              </a:rPr>
              <a:t>3	</a:t>
            </a:r>
            <a:r>
              <a:rPr lang="en-US" sz="2800" dirty="0" err="1" smtClean="0">
                <a:sym typeface="Wingdings"/>
              </a:rPr>
              <a:t>tooskoolforkool</a:t>
            </a:r>
            <a:r>
              <a:rPr lang="en-US" sz="2800" dirty="0" smtClean="0">
                <a:sym typeface="Wingdings"/>
              </a:rPr>
              <a:t>	Austen </a:t>
            </a:r>
            <a:r>
              <a:rPr lang="en-US" sz="2800" dirty="0" err="1" smtClean="0">
                <a:sym typeface="Wingdings"/>
              </a:rPr>
              <a:t>Satterlee</a:t>
            </a:r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ym typeface="Wingdings"/>
              </a:rPr>
              <a:t>2	</a:t>
            </a:r>
            <a:r>
              <a:rPr lang="en-US" sz="2800" dirty="0" err="1" smtClean="0">
                <a:sym typeface="Wingdings"/>
              </a:rPr>
              <a:t>Artificially.Retarded</a:t>
            </a:r>
            <a:r>
              <a:rPr lang="en-US" sz="2800" dirty="0" smtClean="0">
                <a:sym typeface="Wingdings"/>
              </a:rPr>
              <a:t>	Fan Ye and </a:t>
            </a:r>
            <a:r>
              <a:rPr lang="en-US" sz="2800" dirty="0" err="1" smtClean="0">
                <a:sym typeface="Wingdings"/>
              </a:rPr>
              <a:t>Tianhao</a:t>
            </a:r>
            <a:r>
              <a:rPr lang="en-US" sz="2800" dirty="0" smtClean="0">
                <a:sym typeface="Wingdings"/>
              </a:rPr>
              <a:t> Zhang</a:t>
            </a:r>
          </a:p>
          <a:p>
            <a:r>
              <a:rPr lang="en-US" sz="2800" dirty="0" smtClean="0">
                <a:sym typeface="Wingdings"/>
              </a:rPr>
              <a:t>1	Zephyr		Kevin Casey and </a:t>
            </a:r>
            <a:r>
              <a:rPr lang="en-US" sz="2800" dirty="0" err="1" smtClean="0">
                <a:sym typeface="Wingdings"/>
              </a:rPr>
              <a:t>Zeyu</a:t>
            </a:r>
            <a:r>
              <a:rPr lang="en-US" sz="2800" dirty="0" smtClean="0">
                <a:sym typeface="Wingdings"/>
              </a:rPr>
              <a:t> (Andrew) Liu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56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Congratulations!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114" y="1600200"/>
            <a:ext cx="6034385" cy="43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58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36593</TotalTime>
  <Words>2637</Words>
  <Application>Microsoft Macintosh PowerPoint</Application>
  <PresentationFormat>Custom</PresentationFormat>
  <Paragraphs>487</Paragraphs>
  <Slides>57</Slides>
  <Notes>13</Notes>
  <HiddenSlides>13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dan-berkeley-nlp-v1</vt:lpstr>
      <vt:lpstr>Equation</vt:lpstr>
      <vt:lpstr>Project 1 Mini-Contest</vt:lpstr>
      <vt:lpstr>Fun Names in 11-31</vt:lpstr>
      <vt:lpstr>Top-10</vt:lpstr>
      <vt:lpstr>Top-3 (in alphabetical order)</vt:lpstr>
      <vt:lpstr>  tooskoolforkool  vs  Zephyr</vt:lpstr>
      <vt:lpstr> Artificially.Retarded   vs. Zephyr</vt:lpstr>
      <vt:lpstr> Artificially.Retarded   vs. Zephyr</vt:lpstr>
      <vt:lpstr>Top-10</vt:lpstr>
      <vt:lpstr>Congratulations!</vt:lpstr>
      <vt:lpstr>Project 2 Mini-Contest</vt:lpstr>
      <vt:lpstr>Announcements</vt:lpstr>
      <vt:lpstr>CS 188: Artificial Intelligence </vt:lpstr>
      <vt:lpstr>Uncertain Outcomes</vt:lpstr>
      <vt:lpstr>Worst-Case vs. Average Case</vt:lpstr>
      <vt:lpstr>Expectimax Search</vt:lpstr>
      <vt:lpstr>Video of Demo Minimax vs Expectimax (Min)</vt:lpstr>
      <vt:lpstr>Video of Demo Minimax vs Expectimax (Exp)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Reminder: Probabilities</vt:lpstr>
      <vt:lpstr>Reminder: Expectations</vt:lpstr>
      <vt:lpstr>What Probabilities to Use?</vt:lpstr>
      <vt:lpstr>Quiz: Informed Probabilities</vt:lpstr>
      <vt:lpstr>Modeling Assumptions</vt:lpstr>
      <vt:lpstr>The Dangers of Optimism and Pessimism</vt:lpstr>
      <vt:lpstr>Assumptions vs. Reality</vt:lpstr>
      <vt:lpstr>Video of Demo World Assumptions Random Ghost – Expectimax Pacman</vt:lpstr>
      <vt:lpstr>Video of Demo World Assumptions Adversarial Ghost – Minimax Pacman</vt:lpstr>
      <vt:lpstr>Video of Demo World Assumptions Adversarial Ghost – Expectimax Pacman</vt:lpstr>
      <vt:lpstr>Video of Demo World Assumptions Random Ghost – Minimax Pacman</vt:lpstr>
      <vt:lpstr>Other Game Types</vt:lpstr>
      <vt:lpstr>Mixed Layer Types</vt:lpstr>
      <vt:lpstr>Example: Backgammon</vt:lpstr>
      <vt:lpstr>Multi-Agent Utilities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Human Utilities</vt:lpstr>
      <vt:lpstr>Money</vt:lpstr>
      <vt:lpstr>Example: Insurance</vt:lpstr>
      <vt:lpstr>Example: Human Rationality?</vt:lpstr>
      <vt:lpstr>Next Time: MDPs!</vt:lpstr>
      <vt:lpstr>What are Probabilities?</vt:lpstr>
      <vt:lpstr>Uncertainty Everywhere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2401</cp:revision>
  <cp:lastPrinted>2014-02-11T19:07:06Z</cp:lastPrinted>
  <dcterms:created xsi:type="dcterms:W3CDTF">2004-08-27T04:16:05Z</dcterms:created>
  <dcterms:modified xsi:type="dcterms:W3CDTF">2014-08-21T06:53:48Z</dcterms:modified>
</cp:coreProperties>
</file>